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80" r:id="rId2"/>
    <p:sldId id="286" r:id="rId3"/>
    <p:sldId id="278" r:id="rId4"/>
    <p:sldId id="282" r:id="rId5"/>
    <p:sldId id="284" r:id="rId6"/>
    <p:sldId id="285" r:id="rId7"/>
    <p:sldId id="277" r:id="rId8"/>
    <p:sldId id="279" r:id="rId9"/>
    <p:sldId id="276" r:id="rId10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ZapfHumnst BT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ZapfHumnst BT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ZapfHumnst BT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ZapfHumnst BT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ZapfHumnst BT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ZapfHumnst BT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ZapfHumnst BT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ZapfHumnst BT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ZapfHumnst BT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CC6600"/>
    <a:srgbClr val="F6B704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68467" autoAdjust="0"/>
  </p:normalViewPr>
  <p:slideViewPr>
    <p:cSldViewPr>
      <p:cViewPr varScale="1">
        <p:scale>
          <a:sx n="58" d="100"/>
          <a:sy n="58" d="100"/>
        </p:scale>
        <p:origin x="1474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7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89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9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389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89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ADE5DE53-CBCD-4D8A-8538-59CEB449263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87189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E5DE53-CBCD-4D8A-8538-59CEB4492638}" type="slidenum">
              <a:rPr lang="nl-NL" smtClean="0"/>
              <a:pPr>
                <a:defRPr/>
              </a:pPr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7751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ZapfHumnst BT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ZapfHumnst BT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ZapfHumnst BT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ZapfHumnst BT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ZapfHumnst B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ZapfHumnst B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ZapfHumnst B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ZapfHumnst B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ZapfHumnst BT" pitchFamily="34" charset="0"/>
              </a:defRPr>
            </a:lvl9pPr>
          </a:lstStyle>
          <a:p>
            <a:pPr eaLnBrk="1" hangingPunct="1"/>
            <a:fld id="{FE65E9F6-0267-4FCF-98F6-DE19CF9F99A8}" type="slidenum">
              <a:rPr lang="nl-NL" b="0">
                <a:solidFill>
                  <a:prstClr val="black"/>
                </a:solidFill>
                <a:latin typeface="Arial" charset="0"/>
              </a:rPr>
              <a:pPr eaLnBrk="1" hangingPunct="1"/>
              <a:t>9</a:t>
            </a:fld>
            <a:endParaRPr lang="nl-NL" b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32130-D3B9-4D15-A795-DA792E61E9A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683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FB4BA-F5AE-4B25-BCC8-9FEF2F23F05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251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9F8F5B-29E6-408F-B2FA-0651016CF99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048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90FA8-F4B5-49C0-94BB-00D39574829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995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9627C-C90D-4FD6-B68B-CDC8B440A39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89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7B010E-4AC2-4350-B9B3-C2B4E34181F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101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27BBC-A398-43CB-A30B-7202A354941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522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0D0035-A613-4FBD-80F5-1143251EECC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177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088176-06CA-48FF-ACE1-ADBBA63DAF4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362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3C671-7305-4F54-B81A-1070A0ACABA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17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9C372-612E-4334-BF73-3F3D5E83C5D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16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Klik om de opmaakprofielen van de modeltekst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>
              <a:defRPr/>
            </a:pPr>
            <a:fld id="{67D4E342-33A5-4999-BBB2-959AC6A1402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vng.nl/sites/default/files/2020-05/handreiking-gebruik-selectielijst_20200506.pdf" TargetMode="External"/><Relationship Id="rId2" Type="http://schemas.openxmlformats.org/officeDocument/2006/relationships/hyperlink" Target="https://www.nationaalarchief.nl/archiveren/kennisbank/handreiking-digitaal-vernietigen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kvan.nl/sites/default/files/kvan/Weten%20of%20vergeten%20handreiking%20AVG%20Archiefwet%5B1%5D.pdf" TargetMode="External"/><Relationship Id="rId4" Type="http://schemas.openxmlformats.org/officeDocument/2006/relationships/hyperlink" Target="https://vng.nl/sites/default/files/2020-03/selecttool.zip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hic.nl/doorlopendemachtiging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0364D1E-48A0-43D5-955B-277E3CB535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>
                <a:solidFill>
                  <a:srgbClr val="FFC000"/>
                </a:solidFill>
              </a:rPr>
              <a:t>Data Vernietigen</a:t>
            </a:r>
          </a:p>
        </p:txBody>
      </p:sp>
      <p:sp>
        <p:nvSpPr>
          <p:cNvPr id="5" name="Ondertitel 4">
            <a:extLst>
              <a:ext uri="{FF2B5EF4-FFF2-40B4-BE49-F238E27FC236}">
                <a16:creationId xmlns:a16="http://schemas.microsoft.com/office/drawing/2014/main" id="{4AF297B6-0B5B-451D-9108-3AF509974A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>
                <a:solidFill>
                  <a:srgbClr val="FFC000"/>
                </a:solidFill>
              </a:rPr>
              <a:t>Voor iedereen in de organisatie een uitdaging!</a:t>
            </a:r>
          </a:p>
          <a:p>
            <a:endParaRPr lang="nl-NL" sz="1600" dirty="0"/>
          </a:p>
          <a:p>
            <a:r>
              <a:rPr lang="nl-NL" sz="1600" dirty="0">
                <a:solidFill>
                  <a:srgbClr val="FFC000"/>
                </a:solidFill>
              </a:rPr>
              <a:t>Mylène Rutten, BHIC</a:t>
            </a:r>
          </a:p>
        </p:txBody>
      </p:sp>
    </p:spTree>
    <p:extLst>
      <p:ext uri="{BB962C8B-B14F-4D97-AF65-F5344CB8AC3E}">
        <p14:creationId xmlns:p14="http://schemas.microsoft.com/office/powerpoint/2010/main" val="3986526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&quot;Yeah, I keep a clean desk. Now all the mess is in the computer!&quot;">
            <a:extLst>
              <a:ext uri="{FF2B5EF4-FFF2-40B4-BE49-F238E27FC236}">
                <a16:creationId xmlns:a16="http://schemas.microsoft.com/office/drawing/2014/main" id="{CFD8A7E6-1DB5-47B1-A5B1-F74CD93A71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51720" y="836712"/>
            <a:ext cx="5267683" cy="59530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47097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A274C1-A856-4407-87E4-6981223CD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F6B704"/>
                </a:solidFill>
              </a:rPr>
              <a:t>Aanpakken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60BA0C4-216B-4095-AD02-06C2D35F56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>
                <a:solidFill>
                  <a:srgbClr val="F6B704"/>
                </a:solidFill>
              </a:rPr>
              <a:t>Organisatiebreed</a:t>
            </a:r>
            <a:r>
              <a:rPr lang="nl-NL" dirty="0">
                <a:solidFill>
                  <a:srgbClr val="F6B704"/>
                </a:solidFill>
              </a:rPr>
              <a:t> draagvlak creëren</a:t>
            </a:r>
          </a:p>
          <a:p>
            <a:r>
              <a:rPr lang="nl-NL" dirty="0">
                <a:solidFill>
                  <a:srgbClr val="F6B704"/>
                </a:solidFill>
              </a:rPr>
              <a:t>Bewust maken ook bij bestuur</a:t>
            </a:r>
          </a:p>
          <a:p>
            <a:r>
              <a:rPr lang="nl-NL" dirty="0">
                <a:solidFill>
                  <a:srgbClr val="F6B704"/>
                </a:solidFill>
              </a:rPr>
              <a:t>Actualiteiten </a:t>
            </a:r>
          </a:p>
          <a:p>
            <a:r>
              <a:rPr lang="nl-NL" dirty="0">
                <a:solidFill>
                  <a:srgbClr val="F6B704"/>
                </a:solidFill>
              </a:rPr>
              <a:t>Datalekken</a:t>
            </a:r>
          </a:p>
          <a:p>
            <a:r>
              <a:rPr lang="nl-NL" dirty="0">
                <a:solidFill>
                  <a:srgbClr val="F6B704"/>
                </a:solidFill>
              </a:rPr>
              <a:t>Juridische procedures</a:t>
            </a:r>
          </a:p>
          <a:p>
            <a:r>
              <a:rPr lang="nl-NL" dirty="0">
                <a:solidFill>
                  <a:srgbClr val="F6B704"/>
                </a:solidFill>
              </a:rPr>
              <a:t>Milieu</a:t>
            </a:r>
          </a:p>
          <a:p>
            <a:endParaRPr lang="nl-NL" dirty="0">
              <a:solidFill>
                <a:srgbClr val="F6B704"/>
              </a:solidFill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55405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1B28E391-1B60-40E0-9474-D91D4F004D27}"/>
              </a:ext>
            </a:extLst>
          </p:cNvPr>
          <p:cNvSpPr txBox="1"/>
          <p:nvPr/>
        </p:nvSpPr>
        <p:spPr>
          <a:xfrm>
            <a:off x="1619672" y="3246553"/>
            <a:ext cx="633670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3600" dirty="0">
                <a:solidFill>
                  <a:srgbClr val="F6B704"/>
                </a:solidFill>
              </a:rPr>
              <a:t>Procesbeschrijving vernietiging</a:t>
            </a:r>
          </a:p>
        </p:txBody>
      </p:sp>
    </p:spTree>
    <p:extLst>
      <p:ext uri="{BB962C8B-B14F-4D97-AF65-F5344CB8AC3E}">
        <p14:creationId xmlns:p14="http://schemas.microsoft.com/office/powerpoint/2010/main" val="2531108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A81D15-528B-484D-9BE0-1F91C72DB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dirty="0">
                <a:solidFill>
                  <a:srgbClr val="FFC000"/>
                </a:solidFill>
              </a:rPr>
              <a:t>Procesbeschrijving vernietiging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C3E44C3-388F-4EE9-847E-22C81C969D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800" dirty="0">
                <a:solidFill>
                  <a:srgbClr val="FFC000"/>
                </a:solidFill>
              </a:rPr>
              <a:t>Welke documenten</a:t>
            </a:r>
          </a:p>
          <a:p>
            <a:r>
              <a:rPr lang="nl-NL" sz="2800" dirty="0">
                <a:solidFill>
                  <a:srgbClr val="FFC000"/>
                </a:solidFill>
              </a:rPr>
              <a:t>Beleid</a:t>
            </a:r>
          </a:p>
          <a:p>
            <a:r>
              <a:rPr lang="nl-NL" sz="2800" dirty="0">
                <a:solidFill>
                  <a:srgbClr val="FFC000"/>
                </a:solidFill>
              </a:rPr>
              <a:t>Personele invulling</a:t>
            </a:r>
          </a:p>
          <a:p>
            <a:r>
              <a:rPr lang="nl-NL" sz="2800" dirty="0">
                <a:solidFill>
                  <a:srgbClr val="FFC000"/>
                </a:solidFill>
              </a:rPr>
              <a:t>Middelen</a:t>
            </a:r>
          </a:p>
          <a:p>
            <a:r>
              <a:rPr lang="nl-NL" sz="2800" dirty="0">
                <a:solidFill>
                  <a:srgbClr val="FFC000"/>
                </a:solidFill>
              </a:rPr>
              <a:t>Uitzonderingen: </a:t>
            </a:r>
            <a:r>
              <a:rPr lang="nl-NL" sz="2800" dirty="0" err="1">
                <a:solidFill>
                  <a:srgbClr val="FFC000"/>
                </a:solidFill>
              </a:rPr>
              <a:t>hotspot</a:t>
            </a:r>
            <a:r>
              <a:rPr lang="nl-NL" sz="2800" dirty="0">
                <a:solidFill>
                  <a:srgbClr val="FFC000"/>
                </a:solidFill>
              </a:rPr>
              <a:t> en precedenten</a:t>
            </a:r>
          </a:p>
          <a:p>
            <a:r>
              <a:rPr lang="nl-NL" sz="2800" dirty="0">
                <a:solidFill>
                  <a:srgbClr val="FFC000"/>
                </a:solidFill>
              </a:rPr>
              <a:t>Controles inbouwen: kwaliteit</a:t>
            </a:r>
          </a:p>
          <a:p>
            <a:r>
              <a:rPr lang="nl-NL" sz="2800" dirty="0">
                <a:solidFill>
                  <a:srgbClr val="FFC000"/>
                </a:solidFill>
              </a:rPr>
              <a:t>Vernietigen in back-ups en vakapplicaties</a:t>
            </a:r>
          </a:p>
          <a:p>
            <a:endParaRPr lang="nl-NL" sz="2800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5747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47A0BD-9498-4E1D-B77C-6FD932C6C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r>
              <a:rPr lang="nl-NL" dirty="0">
                <a:solidFill>
                  <a:srgbClr val="FF9900"/>
                </a:solidFill>
              </a:rPr>
              <a:t>Selectielijst 2020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6DA17A5-E1CC-4A3E-B2D6-8651EA3730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</p:spPr>
        <p:txBody>
          <a:bodyPr/>
          <a:lstStyle/>
          <a:p>
            <a:r>
              <a:rPr lang="nl-NL" dirty="0">
                <a:solidFill>
                  <a:srgbClr val="FF9900"/>
                </a:solidFill>
              </a:rPr>
              <a:t>Opschonen</a:t>
            </a:r>
          </a:p>
          <a:p>
            <a:r>
              <a:rPr lang="nl-NL" dirty="0">
                <a:solidFill>
                  <a:srgbClr val="FF9900"/>
                </a:solidFill>
              </a:rPr>
              <a:t>Uitzonderingen van vernietiging</a:t>
            </a:r>
          </a:p>
          <a:p>
            <a:r>
              <a:rPr lang="nl-NL" dirty="0">
                <a:solidFill>
                  <a:srgbClr val="FF9900"/>
                </a:solidFill>
              </a:rPr>
              <a:t>Beleid interne of externe werking</a:t>
            </a:r>
          </a:p>
          <a:p>
            <a:r>
              <a:rPr lang="nl-NL" dirty="0">
                <a:solidFill>
                  <a:srgbClr val="FF9900"/>
                </a:solidFill>
              </a:rPr>
              <a:t>Logging-gegevens</a:t>
            </a:r>
          </a:p>
          <a:p>
            <a:r>
              <a:rPr lang="nl-NL" dirty="0">
                <a:solidFill>
                  <a:srgbClr val="FF9900"/>
                </a:solidFill>
              </a:rPr>
              <a:t>Veranderingen t.o.v. Selectielijst 2012</a:t>
            </a:r>
          </a:p>
          <a:p>
            <a:r>
              <a:rPr lang="nl-NL" dirty="0">
                <a:solidFill>
                  <a:srgbClr val="FF9900"/>
                </a:solidFill>
              </a:rPr>
              <a:t>Rol algoritme </a:t>
            </a:r>
          </a:p>
          <a:p>
            <a:r>
              <a:rPr lang="nl-NL" dirty="0">
                <a:solidFill>
                  <a:srgbClr val="FF9900"/>
                </a:solidFill>
              </a:rPr>
              <a:t>Blijvend te bewaren registers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3951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711EEE83-0DD4-40EB-9C47-B8FEC7C46766}"/>
              </a:ext>
            </a:extLst>
          </p:cNvPr>
          <p:cNvSpPr txBox="1"/>
          <p:nvPr/>
        </p:nvSpPr>
        <p:spPr>
          <a:xfrm>
            <a:off x="899592" y="753563"/>
            <a:ext cx="7560840" cy="5293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i="0" strike="noStrike" kern="1200" cap="none" spc="0" normalizeH="0" baseline="0" noProof="0" dirty="0">
                <a:ln>
                  <a:noFill/>
                </a:ln>
                <a:solidFill>
                  <a:srgbClr val="F6B704"/>
                </a:solidFill>
                <a:effectLst/>
                <a:uLnTx/>
                <a:uFillTx/>
                <a:latin typeface="Tenorite" panose="00000500000000000000" pitchFamily="2" charset="0"/>
                <a:ea typeface="Tenorite" panose="00000500000000000000" pitchFamily="2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Verwijzingen naar Handreikingen:</a:t>
            </a:r>
          </a:p>
          <a:p>
            <a:pPr marL="4572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>
              <a:solidFill>
                <a:srgbClr val="F6B704"/>
              </a:solidFill>
              <a:latin typeface="Tenorite" panose="00000500000000000000" pitchFamily="2" charset="0"/>
              <a:ea typeface="Tenorite" panose="00000500000000000000" pitchFamily="2" charset="0"/>
              <a:cs typeface="Times New Roman" panose="02020603050405020304" pitchFamily="18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4572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>
                <a:solidFill>
                  <a:srgbClr val="F6B704"/>
                </a:solidFill>
                <a:latin typeface="Tenorite" panose="00000500000000000000" pitchFamily="2" charset="0"/>
                <a:ea typeface="Tenorite" panose="00000500000000000000" pitchFamily="2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Handreiking Digitaal Vernietigen:</a:t>
            </a:r>
          </a:p>
          <a:p>
            <a:pPr marL="4572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sng" strike="noStrike" kern="1200" cap="none" spc="0" normalizeH="0" baseline="0" noProof="0" dirty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Tenorite" panose="00000500000000000000" pitchFamily="2" charset="0"/>
                <a:ea typeface="Tenorite" panose="00000500000000000000" pitchFamily="2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https://www.nationaalarchief.nl/archiveren/kennisbank/handreiking-digitaal-vernietigen</a:t>
            </a:r>
            <a:endParaRPr kumimoji="0" lang="nl-NL" sz="1800" b="0" i="0" u="sng" strike="noStrike" kern="1200" cap="none" spc="0" normalizeH="0" baseline="0" noProof="0" dirty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enorite" panose="00000500000000000000" pitchFamily="2" charset="0"/>
              <a:ea typeface="Tenorite" panose="00000500000000000000" pitchFamily="2" charset="0"/>
              <a:cs typeface="Times New Roman" panose="02020603050405020304" pitchFamily="18" charset="0"/>
            </a:endParaRPr>
          </a:p>
          <a:p>
            <a:pPr marL="4572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b="0" u="sng" dirty="0">
              <a:solidFill>
                <a:srgbClr val="009999"/>
              </a:solidFill>
              <a:latin typeface="Tenorite" panose="00000500000000000000" pitchFamily="2" charset="0"/>
              <a:ea typeface="Tenorite" panose="00000500000000000000" pitchFamily="2" charset="0"/>
              <a:cs typeface="Times New Roman" panose="02020603050405020304" pitchFamily="18" charset="0"/>
            </a:endParaRPr>
          </a:p>
          <a:p>
            <a:pPr marL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solidFill>
                  <a:srgbClr val="F6B704"/>
                </a:solidFill>
                <a:latin typeface="Tenorite" panose="00000500000000000000" pitchFamily="2" charset="0"/>
                <a:ea typeface="Tenorite" panose="00000500000000000000" pitchFamily="2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Handreiking Gebruik Selectielijst 2020 </a:t>
            </a:r>
          </a:p>
          <a:p>
            <a:pPr marL="4572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sng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Tenorite" panose="00000500000000000000" pitchFamily="2" charset="0"/>
                <a:ea typeface="Tenorite" panose="00000500000000000000" pitchFamily="2" charset="0"/>
                <a:cs typeface="Times New Roman" panose="02020603050405020304" pitchFamily="18" charset="0"/>
                <a:hlinkClick r:id="rId3"/>
              </a:rPr>
              <a:t>https://vng.nl/sites/default/files/2020-05/handreiking-gebruik-selectielijst_20200506.pdf</a:t>
            </a:r>
            <a:endParaRPr kumimoji="0" lang="nl-NL" sz="1800" b="0" i="0" u="sng" strike="noStrike" kern="1200" cap="none" spc="0" normalizeH="0" baseline="0" noProof="0" dirty="0">
              <a:ln>
                <a:noFill/>
              </a:ln>
              <a:solidFill>
                <a:srgbClr val="0563C1"/>
              </a:solidFill>
              <a:effectLst/>
              <a:uLnTx/>
              <a:uFillTx/>
              <a:latin typeface="Tenorite" panose="00000500000000000000" pitchFamily="2" charset="0"/>
              <a:ea typeface="Tenorite" panose="00000500000000000000" pitchFamily="2" charset="0"/>
              <a:cs typeface="Times New Roman" panose="02020603050405020304" pitchFamily="18" charset="0"/>
            </a:endParaRPr>
          </a:p>
          <a:p>
            <a:pPr marL="4572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b="0" u="sng" dirty="0">
              <a:solidFill>
                <a:srgbClr val="0563C1"/>
              </a:solidFill>
              <a:latin typeface="Tenorite" panose="00000500000000000000" pitchFamily="2" charset="0"/>
              <a:ea typeface="Tenorite" panose="00000500000000000000" pitchFamily="2" charset="0"/>
              <a:cs typeface="Times New Roman" panose="02020603050405020304" pitchFamily="18" charset="0"/>
            </a:endParaRPr>
          </a:p>
          <a:p>
            <a:pPr marL="4572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i="0" u="sng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enorite" panose="00000500000000000000" pitchFamily="2" charset="0"/>
                <a:ea typeface="Tenorite" panose="00000500000000000000" pitchFamily="2" charset="0"/>
                <a:cs typeface="Times New Roman" panose="02020603050405020304" pitchFamily="18" charset="0"/>
              </a:rPr>
              <a:t>Select Tool</a:t>
            </a:r>
            <a:endParaRPr kumimoji="0" lang="nl-NL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enorite" panose="00000500000000000000" pitchFamily="2" charset="0"/>
              <a:ea typeface="Tenorite" panose="00000500000000000000" pitchFamily="2" charset="0"/>
              <a:cs typeface="Times New Roman" panose="02020603050405020304" pitchFamily="18" charset="0"/>
            </a:endParaRPr>
          </a:p>
          <a:p>
            <a:pPr marL="4572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enorite" panose="00000500000000000000" pitchFamily="2" charset="0"/>
                <a:ea typeface="Tenorite" panose="00000500000000000000" pitchFamily="2" charset="0"/>
                <a:cs typeface="Times New Roman" panose="02020603050405020304" pitchFamily="18" charset="0"/>
                <a:hlinkClick r:id="rId4"/>
              </a:rPr>
              <a:t>https://vng.nl/sites/default/files/2020-03/selecttool.zip</a:t>
            </a: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enorite" panose="00000500000000000000" pitchFamily="2" charset="0"/>
              <a:ea typeface="Tenorite" panose="00000500000000000000" pitchFamily="2" charset="0"/>
              <a:cs typeface="Times New Roman" panose="02020603050405020304" pitchFamily="18" charset="0"/>
            </a:endParaRPr>
          </a:p>
          <a:p>
            <a:pPr marL="4572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sng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enorite" panose="00000500000000000000" pitchFamily="2" charset="0"/>
                <a:ea typeface="Tenorite" panose="00000500000000000000" pitchFamily="2" charset="0"/>
                <a:cs typeface="Times New Roman" panose="02020603050405020304" pitchFamily="18" charset="0"/>
              </a:rPr>
              <a:t>https://gis.vng.nl/select/selecttool.exe </a:t>
            </a:r>
          </a:p>
          <a:p>
            <a:pPr marL="4572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enorite" panose="00000500000000000000" pitchFamily="2" charset="0"/>
              <a:ea typeface="Tenorite" panose="00000500000000000000" pitchFamily="2" charset="0"/>
              <a:cs typeface="Times New Roman" panose="02020603050405020304" pitchFamily="18" charset="0"/>
            </a:endParaRPr>
          </a:p>
          <a:p>
            <a:pPr marL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solidFill>
                  <a:srgbClr val="FFC000"/>
                </a:solidFill>
                <a:latin typeface="Tenorite" panose="00000500000000000000" pitchFamily="2" charset="0"/>
                <a:ea typeface="Tenorite" panose="00000500000000000000" pitchFamily="2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Handreiking Weten of Vergeten voor 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enorite" panose="00000500000000000000" pitchFamily="2" charset="0"/>
                <a:ea typeface="Tenorite" panose="00000500000000000000" pitchFamily="2" charset="0"/>
                <a:cs typeface="Times New Roman" panose="02020603050405020304" pitchFamily="18" charset="0"/>
              </a:rPr>
              <a:t>het toepassen van de Algemene verordening gegevensbescherming in samenhang met de Archiefwet in de dagelijkse praktijk van het informatiebeheer bij de overheid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enorite" panose="00000500000000000000" pitchFamily="2" charset="0"/>
                <a:ea typeface="Tenorite" panose="00000500000000000000" pitchFamily="2" charset="0"/>
                <a:cs typeface="Times New Roman" panose="02020603050405020304" pitchFamily="18" charset="0"/>
              </a:rPr>
              <a:t>:</a:t>
            </a:r>
            <a:endParaRPr kumimoji="0" lang="nl-NL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enorite" panose="00000500000000000000" pitchFamily="2" charset="0"/>
              <a:ea typeface="Tenorite" panose="00000500000000000000" pitchFamily="2" charset="0"/>
              <a:cs typeface="Times New Roman" panose="02020603050405020304" pitchFamily="18" charset="0"/>
            </a:endParaRPr>
          </a:p>
          <a:p>
            <a:pPr marL="4572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enorite" panose="00000500000000000000" pitchFamily="2" charset="0"/>
                <a:ea typeface="Tenorite" panose="00000500000000000000" pitchFamily="2" charset="0"/>
                <a:cs typeface="Times New Roman" panose="02020603050405020304" pitchFamily="18" charset="0"/>
              </a:rPr>
              <a:t> </a:t>
            </a:r>
            <a:r>
              <a:rPr kumimoji="0" lang="nl-NL" sz="1800" b="0" i="0" u="sng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Tenorite" panose="00000500000000000000" pitchFamily="2" charset="0"/>
                <a:ea typeface="Tenorite" panose="00000500000000000000" pitchFamily="2" charset="0"/>
                <a:cs typeface="Times New Roman" panose="02020603050405020304" pitchFamily="18" charset="0"/>
                <a:hlinkClick r:id="rId5"/>
              </a:rPr>
              <a:t>https://www.kvan.nl/sites/default/files/kvan/Weten%20of%20vergeten%20handreiking%20AVG%20Archiefwet%5B1%5D.pdf</a:t>
            </a:r>
            <a:endParaRPr kumimoji="0" lang="nl-NL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enorite" panose="00000500000000000000" pitchFamily="2" charset="0"/>
              <a:ea typeface="Tenorite" panose="00000500000000000000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523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9C97AB3B-1935-4171-8B33-F70C3341BAC2}"/>
              </a:ext>
            </a:extLst>
          </p:cNvPr>
          <p:cNvSpPr txBox="1"/>
          <p:nvPr/>
        </p:nvSpPr>
        <p:spPr>
          <a:xfrm>
            <a:off x="1259632" y="2138558"/>
            <a:ext cx="6552728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dirty="0">
                <a:solidFill>
                  <a:srgbClr val="FF9900"/>
                </a:solidFill>
              </a:rPr>
              <a:t>Proces van het vernietigen in de digitale informatiehuishouding een duidelijke en aanwezige rol binnen de organisatie laten spelen met  AVG en WOO</a:t>
            </a:r>
          </a:p>
          <a:p>
            <a:r>
              <a:rPr lang="nl-NL" dirty="0">
                <a:solidFill>
                  <a:srgbClr val="FF9900"/>
                </a:solidFill>
              </a:rPr>
              <a:t>Regie houden op dit proces door vooraf besluiten te nemen via procesbeschrijving vernietiging en doorlopende machtiging zie</a:t>
            </a:r>
          </a:p>
          <a:p>
            <a:endParaRPr lang="nl-NL" dirty="0">
              <a:solidFill>
                <a:srgbClr val="FF9900"/>
              </a:solidFill>
            </a:endParaRPr>
          </a:p>
          <a:p>
            <a:r>
              <a:rPr lang="nl-NL" dirty="0">
                <a:solidFill>
                  <a:srgbClr val="FF9900"/>
                </a:solidFill>
              </a:rPr>
              <a:t> </a:t>
            </a:r>
            <a:r>
              <a:rPr lang="nl-NL" u="sng" dirty="0">
                <a:solidFill>
                  <a:srgbClr val="FF9900"/>
                </a:solidFill>
                <a:hlinkClick r:id="rId2"/>
              </a:rPr>
              <a:t>https://www.bhic.nl/doorlopendemachtiging</a:t>
            </a:r>
            <a:endParaRPr lang="nl-NL" u="sng" dirty="0">
              <a:solidFill>
                <a:srgbClr val="FF9900"/>
              </a:solidFill>
            </a:endParaRPr>
          </a:p>
          <a:p>
            <a:endParaRPr lang="nl-NL" u="sng" dirty="0">
              <a:solidFill>
                <a:srgbClr val="FF9900"/>
              </a:solidFill>
            </a:endParaRPr>
          </a:p>
          <a:p>
            <a:r>
              <a:rPr lang="nl-NL" dirty="0">
                <a:solidFill>
                  <a:srgbClr val="FF9900"/>
                </a:solidFill>
              </a:rPr>
              <a:t>Achteraf zijn de mogelijkheden beperkt en is  het een gelopen race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46941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22"/>
          <p:cNvSpPr>
            <a:spLocks noGrp="1" noChangeArrowheads="1"/>
          </p:cNvSpPr>
          <p:nvPr>
            <p:ph idx="1"/>
          </p:nvPr>
        </p:nvSpPr>
        <p:spPr>
          <a:xfrm>
            <a:off x="0" y="1388862"/>
            <a:ext cx="8748587" cy="5204137"/>
          </a:xfrm>
        </p:spPr>
        <p:txBody>
          <a:bodyPr/>
          <a:lstStyle/>
          <a:p>
            <a:pPr marL="0" indent="0" eaLnBrk="1" hangingPunct="1">
              <a:buNone/>
            </a:pPr>
            <a:endParaRPr lang="nl-NL" dirty="0">
              <a:solidFill>
                <a:schemeClr val="bg2">
                  <a:lumMod val="50000"/>
                </a:schemeClr>
              </a:solidFill>
              <a:latin typeface="ZapfHumnst BT" pitchFamily="34" charset="0"/>
            </a:endParaRPr>
          </a:p>
          <a:p>
            <a:pPr marL="0" indent="0" eaLnBrk="1" hangingPunct="1">
              <a:buNone/>
            </a:pPr>
            <a:endParaRPr lang="nl-NL" dirty="0">
              <a:solidFill>
                <a:schemeClr val="bg2">
                  <a:lumMod val="50000"/>
                </a:schemeClr>
              </a:solidFill>
              <a:latin typeface="ZapfHumnst BT" pitchFamily="34" charset="0"/>
            </a:endParaRPr>
          </a:p>
          <a:p>
            <a:pPr marL="0" indent="0" algn="ctr" eaLnBrk="1" hangingPunct="1">
              <a:buNone/>
            </a:pPr>
            <a:r>
              <a:rPr lang="nl-NL" dirty="0">
                <a:solidFill>
                  <a:srgbClr val="FF9900"/>
                </a:solidFill>
                <a:latin typeface="ZapfHumnst BT" pitchFamily="34" charset="0"/>
              </a:rPr>
              <a:t>Hartelijk dank voor uw aandacht</a:t>
            </a:r>
          </a:p>
          <a:p>
            <a:pPr marL="0" indent="0" algn="ctr" eaLnBrk="1" hangingPunct="1">
              <a:buNone/>
            </a:pPr>
            <a:endParaRPr lang="nl-NL" dirty="0">
              <a:solidFill>
                <a:srgbClr val="FF9900"/>
              </a:solidFill>
              <a:latin typeface="ZapfHumnst BT" pitchFamily="34" charset="0"/>
            </a:endParaRPr>
          </a:p>
          <a:p>
            <a:pPr marL="0" indent="0" algn="ctr" eaLnBrk="1" hangingPunct="1">
              <a:buNone/>
            </a:pPr>
            <a:endParaRPr lang="nl-NL" dirty="0">
              <a:solidFill>
                <a:srgbClr val="FF9900"/>
              </a:solidFill>
              <a:latin typeface="ZapfHumnst BT" pitchFamily="34" charset="0"/>
            </a:endParaRPr>
          </a:p>
          <a:p>
            <a:pPr marL="0" indent="0" algn="ctr" eaLnBrk="1" hangingPunct="1">
              <a:buNone/>
            </a:pPr>
            <a:endParaRPr lang="nl-NL" dirty="0">
              <a:solidFill>
                <a:srgbClr val="FF9900"/>
              </a:solidFill>
              <a:latin typeface="ZapfHumnst B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12921"/>
      </p:ext>
    </p:extLst>
  </p:cSld>
  <p:clrMapOvr>
    <a:masterClrMapping/>
  </p:clrMapOvr>
</p:sld>
</file>

<file path=ppt/theme/theme1.xml><?xml version="1.0" encoding="utf-8"?>
<a:theme xmlns:a="http://schemas.openxmlformats.org/drawingml/2006/main" name="Basis PPpresentaties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ZapfHumnst BT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ZapfHumnst BT" pitchFamily="34" charset="0"/>
          </a:defRPr>
        </a:defPPr>
      </a:lstStyle>
    </a:ln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e2" id="{45749691-7FC4-4F2A-9551-A202952E2155}" vid="{FE7D111B-2B61-4844-B006-7DCA4D02C87A}"/>
    </a:ext>
  </a:ext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 PPpresentaties</Template>
  <TotalTime>247</TotalTime>
  <Words>282</Words>
  <Application>Microsoft Office PowerPoint</Application>
  <PresentationFormat>Diavoorstelling (4:3)</PresentationFormat>
  <Paragraphs>54</Paragraphs>
  <Slides>9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Tenorite</vt:lpstr>
      <vt:lpstr>ZapfHumnst BT</vt:lpstr>
      <vt:lpstr>Basis PPpresentaties</vt:lpstr>
      <vt:lpstr>Data Vernietigen</vt:lpstr>
      <vt:lpstr>PowerPoint-presentatie</vt:lpstr>
      <vt:lpstr>Aanpakken</vt:lpstr>
      <vt:lpstr>PowerPoint-presentatie</vt:lpstr>
      <vt:lpstr>Procesbeschrijving vernietiging</vt:lpstr>
      <vt:lpstr>Selectielijst 2020</vt:lpstr>
      <vt:lpstr>PowerPoint-presentatie</vt:lpstr>
      <vt:lpstr>PowerPoint-presentatie</vt:lpstr>
      <vt:lpstr>PowerPoint-presentatie</vt:lpstr>
    </vt:vector>
  </TitlesOfParts>
  <Company>BHIC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Mylene Rutten</dc:creator>
  <cp:lastModifiedBy>Mylene Rutten</cp:lastModifiedBy>
  <cp:revision>17</cp:revision>
  <cp:lastPrinted>2022-11-28T10:09:57Z</cp:lastPrinted>
  <dcterms:created xsi:type="dcterms:W3CDTF">2022-11-23T12:29:30Z</dcterms:created>
  <dcterms:modified xsi:type="dcterms:W3CDTF">2022-11-29T11:43:14Z</dcterms:modified>
</cp:coreProperties>
</file>