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01" r:id="rId4"/>
    <p:sldId id="290" r:id="rId5"/>
    <p:sldId id="279" r:id="rId6"/>
    <p:sldId id="280" r:id="rId7"/>
    <p:sldId id="281" r:id="rId8"/>
    <p:sldId id="284" r:id="rId9"/>
    <p:sldId id="287" r:id="rId10"/>
    <p:sldId id="285" r:id="rId11"/>
    <p:sldId id="288" r:id="rId12"/>
    <p:sldId id="289" r:id="rId13"/>
    <p:sldId id="292" r:id="rId14"/>
    <p:sldId id="293" r:id="rId15"/>
    <p:sldId id="291" r:id="rId16"/>
    <p:sldId id="295" r:id="rId17"/>
    <p:sldId id="294" r:id="rId18"/>
    <p:sldId id="299" r:id="rId19"/>
    <p:sldId id="283" r:id="rId20"/>
    <p:sldId id="296" r:id="rId21"/>
    <p:sldId id="282" r:id="rId22"/>
    <p:sldId id="298" r:id="rId23"/>
    <p:sldId id="297" r:id="rId24"/>
    <p:sldId id="304" r:id="rId25"/>
    <p:sldId id="306" r:id="rId26"/>
    <p:sldId id="305" r:id="rId27"/>
    <p:sldId id="30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ZapfHumnst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ZapfHumnst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ZapfHumnst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ZapfHumnst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ZapfHumnst BT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ZapfHumnst BT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ZapfHumnst BT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ZapfHumnst BT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ZapfHumnst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99FF"/>
    <a:srgbClr val="D2ECB6"/>
    <a:srgbClr val="FFCC99"/>
    <a:srgbClr val="FF9999"/>
    <a:srgbClr val="FF9900"/>
    <a:srgbClr val="FF9933"/>
    <a:srgbClr val="F6B704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7" autoAdjust="0"/>
    <p:restoredTop sz="94607" autoAdjust="0"/>
  </p:normalViewPr>
  <p:slideViewPr>
    <p:cSldViewPr>
      <p:cViewPr varScale="1">
        <p:scale>
          <a:sx n="110" d="100"/>
          <a:sy n="110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89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DE5DE53-CBCD-4D8A-8538-59CEB44926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718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8B50F58-3808-4797-938E-B460AE440A4E}" type="slidenum">
              <a:rPr lang="nl-NL" b="0" smtClean="0">
                <a:latin typeface="Arial" charset="0"/>
              </a:rPr>
              <a:pPr eaLnBrk="1" hangingPunct="1"/>
              <a:t>1</a:t>
            </a:fld>
            <a:endParaRPr lang="nl-NL" b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11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12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13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14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15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16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17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18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19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20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2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21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22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23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24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25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8B50F58-3808-4797-938E-B460AE440A4E}" type="slidenum">
              <a:rPr lang="nl-NL" b="0" smtClean="0">
                <a:latin typeface="Arial" charset="0"/>
              </a:rPr>
              <a:pPr eaLnBrk="1" hangingPunct="1"/>
              <a:t>27</a:t>
            </a:fld>
            <a:endParaRPr lang="nl-NL" b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3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5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6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7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8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9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/>
            <a:fld id="{FE65E9F6-0267-4FCF-98F6-DE19CF9F99A8}" type="slidenum">
              <a:rPr lang="nl-NL" b="0" smtClean="0">
                <a:latin typeface="Arial" charset="0"/>
              </a:rPr>
              <a:pPr eaLnBrk="1" hangingPunct="1"/>
              <a:t>10</a:t>
            </a:fld>
            <a:endParaRPr lang="nl-NL" b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32130-D3B9-4D15-A795-DA792E61E9A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B4BA-F5AE-4B25-BCC8-9FEF2F23F0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F8F5B-29E6-408F-B2FA-0651016CF99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4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90FA8-F4B5-49C0-94BB-00D39574829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9627C-C90D-4FD6-B68B-CDC8B440A3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9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B010E-4AC2-4350-B9B3-C2B4E34181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27BBC-A398-43CB-A30B-7202A35494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D0035-A613-4FBD-80F5-1143251EEC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7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8176-06CA-48FF-ACE1-ADBBA63DAF4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3C671-7305-4F54-B81A-1070A0ACAB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9C372-612E-4334-BF73-3F3D5E83C5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67D4E342-33A5-4999-BBB2-959AC6A140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ngarchivarissen.nl/stemmen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79512" y="1484784"/>
            <a:ext cx="8748464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FF9900"/>
                </a:solidFill>
              </a:rPr>
              <a:t>Het </a:t>
            </a:r>
            <a:r>
              <a:rPr lang="en-US" sz="4400" dirty="0" err="1">
                <a:solidFill>
                  <a:srgbClr val="FF9900"/>
                </a:solidFill>
              </a:rPr>
              <a:t>kan</a:t>
            </a:r>
            <a:r>
              <a:rPr lang="en-US" sz="4400" dirty="0">
                <a:solidFill>
                  <a:srgbClr val="FF9900"/>
                </a:solidFill>
              </a:rPr>
              <a:t> </a:t>
            </a:r>
            <a:r>
              <a:rPr lang="en-US" sz="4400" dirty="0" err="1">
                <a:solidFill>
                  <a:srgbClr val="FF9900"/>
                </a:solidFill>
              </a:rPr>
              <a:t>altijd</a:t>
            </a:r>
            <a:r>
              <a:rPr lang="en-US" sz="4400" dirty="0">
                <a:solidFill>
                  <a:srgbClr val="FF9900"/>
                </a:solidFill>
              </a:rPr>
              <a:t> </a:t>
            </a:r>
            <a:r>
              <a:rPr lang="en-US" sz="4400" dirty="0" err="1">
                <a:solidFill>
                  <a:srgbClr val="FF9900"/>
                </a:solidFill>
              </a:rPr>
              <a:t>beter</a:t>
            </a:r>
            <a:endParaRPr lang="en-US" sz="4400" dirty="0">
              <a:solidFill>
                <a:srgbClr val="FF99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i="1" dirty="0" err="1">
                <a:solidFill>
                  <a:srgbClr val="FF9900"/>
                </a:solidFill>
              </a:rPr>
              <a:t>Een</a:t>
            </a:r>
            <a:r>
              <a:rPr lang="en-US" sz="3600" i="1" dirty="0">
                <a:solidFill>
                  <a:srgbClr val="FF9900"/>
                </a:solidFill>
              </a:rPr>
              <a:t> </a:t>
            </a:r>
            <a:r>
              <a:rPr lang="en-US" sz="3600" i="1" dirty="0" err="1">
                <a:solidFill>
                  <a:srgbClr val="FF9900"/>
                </a:solidFill>
              </a:rPr>
              <a:t>stageonderzoek</a:t>
            </a:r>
            <a:r>
              <a:rPr lang="en-US" sz="3600" i="1" dirty="0">
                <a:solidFill>
                  <a:srgbClr val="FF9900"/>
                </a:solidFill>
              </a:rPr>
              <a:t> </a:t>
            </a:r>
            <a:r>
              <a:rPr lang="en-US" sz="3600" i="1" dirty="0" err="1">
                <a:solidFill>
                  <a:srgbClr val="FF9900"/>
                </a:solidFill>
              </a:rPr>
              <a:t>naar</a:t>
            </a:r>
            <a:r>
              <a:rPr lang="en-US" sz="3600" i="1" dirty="0">
                <a:solidFill>
                  <a:srgbClr val="FF9900"/>
                </a:solidFill>
              </a:rPr>
              <a:t> de </a:t>
            </a:r>
            <a:r>
              <a:rPr lang="en-US" sz="3600" i="1" dirty="0" err="1">
                <a:solidFill>
                  <a:srgbClr val="FF9900"/>
                </a:solidFill>
              </a:rPr>
              <a:t>dienstverleningskwaliteit</a:t>
            </a:r>
            <a:r>
              <a:rPr lang="en-US" sz="3600" i="1" dirty="0">
                <a:solidFill>
                  <a:srgbClr val="FF9900"/>
                </a:solidFill>
              </a:rPr>
              <a:t> van de chat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27584" y="5157192"/>
            <a:ext cx="43926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Hilde Jansma</a:t>
            </a:r>
            <a:endParaRPr lang="en-US" sz="1400" dirty="0">
              <a:solidFill>
                <a:srgbClr val="FF9900"/>
              </a:solidFill>
            </a:endParaRPr>
          </a:p>
          <a:p>
            <a:pPr>
              <a:defRPr/>
            </a:pPr>
            <a:r>
              <a:rPr lang="nl-NL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BHIC</a:t>
            </a:r>
          </a:p>
          <a:p>
            <a:pPr>
              <a:defRPr/>
            </a:pPr>
            <a:r>
              <a:rPr lang="nl-NL" sz="1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(Brabants Historisch Informatie Centrum)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9900"/>
                </a:solidFill>
              </a:rPr>
              <a:t>Over </a:t>
            </a:r>
            <a:r>
              <a:rPr lang="en-US" sz="3600" dirty="0" err="1">
                <a:solidFill>
                  <a:srgbClr val="FF9900"/>
                </a:solidFill>
              </a:rPr>
              <a:t>afsluiting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gebruiker</a:t>
            </a:r>
            <a:endParaRPr lang="en-US" sz="3600" dirty="0">
              <a:solidFill>
                <a:srgbClr val="FF99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009" t="54062" r="17798" b="31104"/>
          <a:stretch>
            <a:fillRect/>
          </a:stretch>
        </p:blipFill>
        <p:spPr bwMode="auto">
          <a:xfrm>
            <a:off x="36513" y="3789040"/>
            <a:ext cx="9071991" cy="1152128"/>
          </a:xfrm>
          <a:prstGeom prst="rect">
            <a:avLst/>
          </a:prstGeom>
          <a:ln w="38100" cap="sq">
            <a:solidFill>
              <a:srgbClr val="FF9900"/>
            </a:solidFill>
            <a:miter lim="800000"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6241" t="41141" r="16214" b="43109"/>
          <a:stretch>
            <a:fillRect/>
          </a:stretch>
        </p:blipFill>
        <p:spPr bwMode="auto">
          <a:xfrm>
            <a:off x="35496" y="2348879"/>
            <a:ext cx="9071992" cy="116594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6241" t="63781" r="19722" b="22438"/>
          <a:stretch>
            <a:fillRect/>
          </a:stretch>
        </p:blipFill>
        <p:spPr bwMode="auto">
          <a:xfrm>
            <a:off x="44767" y="5229200"/>
            <a:ext cx="9063737" cy="109665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320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Enkele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cijfers</a:t>
            </a:r>
            <a:endParaRPr lang="en-US" sz="3600" dirty="0">
              <a:solidFill>
                <a:srgbClr val="FF9900"/>
              </a:solidFill>
            </a:endParaRPr>
          </a:p>
        </p:txBody>
      </p:sp>
      <p:pic>
        <p:nvPicPr>
          <p:cNvPr id="5" name="Afbeelding 4"/>
          <p:cNvPicPr/>
          <p:nvPr/>
        </p:nvPicPr>
        <p:blipFill>
          <a:blip r:embed="rId3" cstate="print"/>
          <a:srcRect l="8676" t="5455" r="6667" b="1818"/>
          <a:stretch>
            <a:fillRect/>
          </a:stretch>
        </p:blipFill>
        <p:spPr bwMode="auto">
          <a:xfrm>
            <a:off x="179512" y="1628800"/>
            <a:ext cx="4572000" cy="367240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 l="8392" t="7602" r="13987"/>
          <a:stretch>
            <a:fillRect/>
          </a:stretch>
        </p:blipFill>
        <p:spPr bwMode="auto">
          <a:xfrm>
            <a:off x="4932040" y="3068960"/>
            <a:ext cx="3995936" cy="350100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08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Doorverwijzen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179512" y="1391606"/>
            <a:ext cx="8748587" cy="5204137"/>
          </a:xfrm>
        </p:spPr>
        <p:txBody>
          <a:bodyPr/>
          <a:lstStyle/>
          <a:p>
            <a:pPr eaLnBrk="1" hangingPunct="1">
              <a:buNone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Traditioneel versus digitaal doorverwijzen</a:t>
            </a: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Maar ook:</a:t>
            </a: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6050" t="21454" r="16432" b="42125"/>
          <a:stretch>
            <a:fillRect/>
          </a:stretch>
        </p:blipFill>
        <p:spPr bwMode="auto">
          <a:xfrm>
            <a:off x="179512" y="3933056"/>
            <a:ext cx="8784976" cy="266429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08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Vraag</a:t>
            </a:r>
            <a:r>
              <a:rPr lang="en-US" sz="3600" dirty="0">
                <a:solidFill>
                  <a:srgbClr val="FF9900"/>
                </a:solidFill>
              </a:rPr>
              <a:t> en </a:t>
            </a:r>
            <a:r>
              <a:rPr lang="en-US" sz="3600" dirty="0" err="1">
                <a:solidFill>
                  <a:srgbClr val="FF9900"/>
                </a:solidFill>
              </a:rPr>
              <a:t>antwoord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179512" y="1391606"/>
            <a:ext cx="8748587" cy="5204137"/>
          </a:xfrm>
        </p:spPr>
        <p:txBody>
          <a:bodyPr/>
          <a:lstStyle/>
          <a:p>
            <a:pPr eaLnBrk="1" hangingPunct="1">
              <a:buNone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323530" y="2413000"/>
          <a:ext cx="8424933" cy="3584216"/>
        </p:xfrm>
        <a:graphic>
          <a:graphicData uri="http://schemas.openxmlformats.org/drawingml/2006/table">
            <a:tbl>
              <a:tblPr/>
              <a:tblGrid>
                <a:gridCol w="1352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4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6427">
                <a:tc rowSpan="3"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Antwoordtype_1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42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answer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confirmation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clarification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fact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instructions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pathfinder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refer elsewhere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42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Count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Count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Count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Count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Count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Count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Count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427">
                <a:tc rowSpan="7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Vraagcategorie_1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administrative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42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fact finding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42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resource discovery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42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service request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42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consultation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42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user education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42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search for confirmation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1619672" y="6021288"/>
            <a:ext cx="691276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Vraagcategorie gekoppeld aan ontvangen antwoord</a:t>
            </a:r>
          </a:p>
        </p:txBody>
      </p:sp>
    </p:spTree>
    <p:extLst>
      <p:ext uri="{BB962C8B-B14F-4D97-AF65-F5344CB8AC3E}">
        <p14:creationId xmlns:p14="http://schemas.microsoft.com/office/powerpoint/2010/main" val="363808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Vraag</a:t>
            </a:r>
            <a:r>
              <a:rPr lang="en-US" sz="3600" dirty="0">
                <a:solidFill>
                  <a:srgbClr val="FF9900"/>
                </a:solidFill>
              </a:rPr>
              <a:t> en </a:t>
            </a:r>
            <a:r>
              <a:rPr lang="en-US" sz="3600" dirty="0" err="1">
                <a:solidFill>
                  <a:srgbClr val="FF9900"/>
                </a:solidFill>
              </a:rPr>
              <a:t>antwoord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179512" y="1391606"/>
            <a:ext cx="8748587" cy="520413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Passende koppeling vraag – antwoord</a:t>
            </a: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Antwoorden uitbreiden met directe linkjes en instructies</a:t>
            </a: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8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Vraag</a:t>
            </a:r>
            <a:r>
              <a:rPr lang="en-US" sz="3600" dirty="0">
                <a:solidFill>
                  <a:srgbClr val="FF9900"/>
                </a:solidFill>
              </a:rPr>
              <a:t> en </a:t>
            </a:r>
            <a:r>
              <a:rPr lang="en-US" sz="3600" dirty="0" err="1">
                <a:solidFill>
                  <a:srgbClr val="FF9900"/>
                </a:solidFill>
              </a:rPr>
              <a:t>antwoord</a:t>
            </a:r>
            <a:endParaRPr lang="en-US" sz="3600" dirty="0">
              <a:solidFill>
                <a:srgbClr val="FF99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37203" r="14861" b="30313"/>
          <a:stretch>
            <a:fillRect/>
          </a:stretch>
        </p:blipFill>
        <p:spPr bwMode="auto">
          <a:xfrm>
            <a:off x="179512" y="3889545"/>
            <a:ext cx="8856984" cy="234776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print"/>
          <a:srcRect l="16241" t="57875" r="21775" b="35234"/>
          <a:stretch>
            <a:fillRect/>
          </a:stretch>
        </p:blipFill>
        <p:spPr bwMode="auto">
          <a:xfrm>
            <a:off x="251520" y="2852936"/>
            <a:ext cx="8568952" cy="53556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08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9900"/>
                </a:solidFill>
              </a:rPr>
              <a:t>Chat versus e-mail</a:t>
            </a:r>
          </a:p>
        </p:txBody>
      </p:sp>
      <p:pic>
        <p:nvPicPr>
          <p:cNvPr id="6" name="Afbeelding 5"/>
          <p:cNvPicPr/>
          <p:nvPr/>
        </p:nvPicPr>
        <p:blipFill>
          <a:blip r:embed="rId3" cstate="print"/>
          <a:srcRect r="7018" b="4787"/>
          <a:stretch>
            <a:fillRect/>
          </a:stretch>
        </p:blipFill>
        <p:spPr bwMode="auto">
          <a:xfrm>
            <a:off x="323528" y="1340768"/>
            <a:ext cx="856895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089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Verschillen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tussen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archieven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179512" y="1391606"/>
            <a:ext cx="8748587" cy="5204137"/>
          </a:xfrm>
        </p:spPr>
        <p:txBody>
          <a:bodyPr/>
          <a:lstStyle/>
          <a:p>
            <a:pPr eaLnBrk="1" hangingPunct="1">
              <a:buNone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79512" y="1412776"/>
          <a:ext cx="4680520" cy="2952324"/>
        </p:xfrm>
        <a:graphic>
          <a:graphicData uri="http://schemas.openxmlformats.org/drawingml/2006/table">
            <a:tbl>
              <a:tblPr/>
              <a:tblGrid>
                <a:gridCol w="1170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393">
                <a:tc rowSpan="3"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Eerste_reactie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87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medewerker BHIC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medewerker collega archief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93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Column N %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Column N %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393">
                <a:tc rowSpan="4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Moment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direct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52,2%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30,0%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39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indirect intern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14,9%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30,0%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39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indirect extern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23,4%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23,3%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39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niet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9,5%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16,7%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393">
                <a:tc rowSpan="3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Volledigheid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volledig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74,6%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53,3%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39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onvolledig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16,4%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26,7%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39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niet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9,0%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20,0%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6084168" y="2924944"/>
            <a:ext cx="230425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Doorverwijzingen</a:t>
            </a:r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5148064" y="3356992"/>
          <a:ext cx="3851920" cy="3312370"/>
        </p:xfrm>
        <a:graphic>
          <a:graphicData uri="http://schemas.openxmlformats.org/drawingml/2006/table">
            <a:tbl>
              <a:tblPr/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548">
                <a:tc rowSpan="3"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Eerste_reactie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63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medewerker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medewerker collega archief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48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Column N %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Column N %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75">
                <a:tc rowSpan="8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geen doorverwijzing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47,8%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43,3%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5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fysiek bezoek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6,0%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0,0%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chat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0,5%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3,3%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5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forum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3,5%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3,3%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5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email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9,5%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16,7%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5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intern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5,0%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10,0%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5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extern</a:t>
                      </a:r>
                      <a:endParaRPr lang="nl-NL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27,4%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23,3%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54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overig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0,5%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0,0%</a:t>
                      </a:r>
                      <a:endParaRPr lang="nl-N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1547664" y="4427820"/>
            <a:ext cx="230425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Kunnen helpen</a:t>
            </a:r>
          </a:p>
        </p:txBody>
      </p:sp>
    </p:spTree>
    <p:extLst>
      <p:ext uri="{BB962C8B-B14F-4D97-AF65-F5344CB8AC3E}">
        <p14:creationId xmlns:p14="http://schemas.microsoft.com/office/powerpoint/2010/main" val="363808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Verschillen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tussen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archieven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179512" y="1391606"/>
            <a:ext cx="8748587" cy="5204137"/>
          </a:xfrm>
        </p:spPr>
        <p:txBody>
          <a:bodyPr/>
          <a:lstStyle/>
          <a:p>
            <a:pPr eaLnBrk="1" hangingPunct="1">
              <a:buNone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</p:txBody>
      </p:sp>
      <p:sp>
        <p:nvSpPr>
          <p:cNvPr id="8" name="Rectangle 22"/>
          <p:cNvSpPr txBox="1">
            <a:spLocks noChangeArrowheads="1"/>
          </p:cNvSpPr>
          <p:nvPr/>
        </p:nvSpPr>
        <p:spPr bwMode="auto">
          <a:xfrm>
            <a:off x="331912" y="1544006"/>
            <a:ext cx="8748587" cy="520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ZapfHumnst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ZapfHumnst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ZapfHumnst BT" pitchFamily="34" charset="0"/>
                <a:ea typeface="+mn-ea"/>
                <a:cs typeface="+mn-cs"/>
              </a:rPr>
              <a:t>Vooral bij technische vragen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ZapfHumnst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ZapfHumnst BT" pitchFamily="34" charset="0"/>
                <a:ea typeface="+mn-ea"/>
                <a:cs typeface="+mn-cs"/>
              </a:rPr>
              <a:t>Vooral bij forum</a:t>
            </a:r>
            <a:r>
              <a:rPr lang="nl-NL" sz="3200" b="0" kern="0" dirty="0">
                <a:solidFill>
                  <a:schemeClr val="bg2">
                    <a:lumMod val="50000"/>
                  </a:schemeClr>
                </a:solidFill>
              </a:rPr>
              <a:t>gerelateerde vragen</a:t>
            </a: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ZapfHumnst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ZapfHumnst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ZapfHumnst B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NL" sz="3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ZapfHumnst B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08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Conclusies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179512" y="1391606"/>
            <a:ext cx="8748587" cy="52041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	</a:t>
            </a: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</p:txBody>
      </p:sp>
      <p:sp>
        <p:nvSpPr>
          <p:cNvPr id="5122" name="Tekstvak 53"/>
          <p:cNvSpPr txBox="1">
            <a:spLocks/>
          </p:cNvSpPr>
          <p:nvPr/>
        </p:nvSpPr>
        <p:spPr bwMode="auto">
          <a:xfrm>
            <a:off x="288032" y="1916832"/>
            <a:ext cx="8388424" cy="864096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ndara" pitchFamily="34" charset="0"/>
                <a:cs typeface="Arial" pitchFamily="34" charset="0"/>
              </a:rPr>
              <a:t>Er is meer kennisuitwisseling nodig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0" i="1" dirty="0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Met name </a:t>
            </a:r>
            <a:r>
              <a:rPr kumimoji="0" lang="nl-NL" sz="2400" b="0" i="1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ndara" pitchFamily="34" charset="0"/>
                <a:cs typeface="Arial" pitchFamily="34" charset="0"/>
              </a:rPr>
              <a:t>over digitale</a:t>
            </a:r>
            <a:r>
              <a:rPr kumimoji="0" lang="nl-NL" sz="2400" b="0" i="1" u="none" strike="noStrike" cap="none" normalizeH="0" dirty="0">
                <a:ln>
                  <a:noFill/>
                </a:ln>
                <a:solidFill>
                  <a:srgbClr val="365F91"/>
                </a:solidFill>
                <a:effectLst/>
                <a:latin typeface="Candara" pitchFamily="34" charset="0"/>
                <a:cs typeface="Arial" pitchFamily="34" charset="0"/>
              </a:rPr>
              <a:t> functies zoals het forum</a:t>
            </a:r>
            <a:endParaRPr kumimoji="0" lang="nl-NL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53"/>
          <p:cNvSpPr txBox="1">
            <a:spLocks/>
          </p:cNvSpPr>
          <p:nvPr/>
        </p:nvSpPr>
        <p:spPr bwMode="auto">
          <a:xfrm>
            <a:off x="251520" y="3140968"/>
            <a:ext cx="8388424" cy="864096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0" dirty="0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Antwoorden mogen uitgebreid worden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1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ndara" pitchFamily="34" charset="0"/>
                <a:cs typeface="Arial" pitchFamily="34" charset="0"/>
              </a:rPr>
              <a:t>Met</a:t>
            </a:r>
            <a:r>
              <a:rPr kumimoji="0" lang="nl-NL" sz="2400" b="0" i="1" u="none" strike="noStrike" cap="none" normalizeH="0" dirty="0">
                <a:ln>
                  <a:noFill/>
                </a:ln>
                <a:solidFill>
                  <a:srgbClr val="365F91"/>
                </a:solidFill>
                <a:effectLst/>
                <a:latin typeface="Candara" pitchFamily="34" charset="0"/>
                <a:cs typeface="Arial" pitchFamily="34" charset="0"/>
              </a:rPr>
              <a:t> name met directe </a:t>
            </a:r>
            <a:r>
              <a:rPr kumimoji="0" lang="nl-NL" sz="2400" b="0" i="1" u="none" strike="noStrike" cap="none" normalizeH="0" dirty="0" err="1">
                <a:ln>
                  <a:noFill/>
                </a:ln>
                <a:solidFill>
                  <a:srgbClr val="365F91"/>
                </a:solidFill>
                <a:effectLst/>
                <a:latin typeface="Candara" pitchFamily="34" charset="0"/>
                <a:cs typeface="Arial" pitchFamily="34" charset="0"/>
              </a:rPr>
              <a:t>URLs</a:t>
            </a:r>
            <a:endParaRPr kumimoji="0" lang="nl-NL" sz="2400" b="0" i="1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Tekstvak 53"/>
          <p:cNvSpPr txBox="1">
            <a:spLocks/>
          </p:cNvSpPr>
          <p:nvPr/>
        </p:nvSpPr>
        <p:spPr bwMode="auto">
          <a:xfrm>
            <a:off x="251520" y="4365104"/>
            <a:ext cx="8388424" cy="864096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0" dirty="0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Doorverwijzingen kunnen vergemakkelijkt worden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0" i="1" dirty="0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Door niet te wisselen van medium en door </a:t>
            </a:r>
            <a:r>
              <a:rPr lang="nl-NL" sz="2400" b="0" i="1" dirty="0" err="1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proactiever</a:t>
            </a:r>
            <a:r>
              <a:rPr lang="nl-NL" sz="2400" b="0" i="1" dirty="0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 te zijn</a:t>
            </a:r>
            <a:r>
              <a:rPr lang="nl-NL" sz="2400" b="0" dirty="0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 </a:t>
            </a:r>
            <a:endParaRPr kumimoji="0" lang="nl-NL" sz="2400" b="0" i="1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2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9900"/>
                </a:solidFill>
              </a:rPr>
              <a:t>De chat</a:t>
            </a: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179512" y="1391606"/>
            <a:ext cx="8748587" cy="520413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Relatief uniek</a:t>
            </a:r>
          </a:p>
          <a:p>
            <a:pPr eaLnBrk="1" hangingPunct="1">
              <a:buFont typeface="Arial" pitchFamily="34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Opgezet als digitale informatiebalie</a:t>
            </a:r>
          </a:p>
          <a:p>
            <a:pPr eaLnBrk="1" hangingPunct="1">
              <a:buFont typeface="Arial" pitchFamily="34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Populair dienstverleningskanaal</a:t>
            </a:r>
          </a:p>
          <a:p>
            <a:pPr eaLnBrk="1" hangingPunct="1">
              <a:buFont typeface="Arial" pitchFamily="34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In samenwerkingsverband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Conclusies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179512" y="1391606"/>
            <a:ext cx="8748587" cy="5204137"/>
          </a:xfrm>
        </p:spPr>
        <p:txBody>
          <a:bodyPr/>
          <a:lstStyle/>
          <a:p>
            <a:pPr marL="0" indent="0" eaLnBrk="1" hangingPunct="1">
              <a:buNone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marL="0" indent="0" eaLnBrk="1" hangingPunct="1">
              <a:buNone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marL="0" indent="0" eaLnBrk="1" hangingPunct="1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Maar… </a:t>
            </a:r>
          </a:p>
          <a:p>
            <a:pPr marL="0" indent="0" eaLnBrk="1" hangingPunct="1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	natuurlijk is de context allesbepalend</a:t>
            </a:r>
          </a:p>
          <a:p>
            <a:pPr marL="0" indent="0" eaLnBrk="1" hangingPunct="1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	</a:t>
            </a: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22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4" t="22480" r="31602" b="72908"/>
          <a:stretch/>
        </p:blipFill>
        <p:spPr bwMode="auto">
          <a:xfrm>
            <a:off x="395536" y="1628800"/>
            <a:ext cx="8352928" cy="576064"/>
          </a:xfrm>
          <a:prstGeom prst="rect">
            <a:avLst/>
          </a:prstGeom>
          <a:ln w="38100" cap="sq">
            <a:solidFill>
              <a:srgbClr val="FF99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15769" t="35063" r="21140" b="54109"/>
          <a:stretch>
            <a:fillRect/>
          </a:stretch>
        </p:blipFill>
        <p:spPr bwMode="auto">
          <a:xfrm>
            <a:off x="395536" y="2636912"/>
            <a:ext cx="8352928" cy="805984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l="16241" t="35235" r="20115" b="50984"/>
          <a:stretch>
            <a:fillRect/>
          </a:stretch>
        </p:blipFill>
        <p:spPr bwMode="auto">
          <a:xfrm>
            <a:off x="395536" y="3933056"/>
            <a:ext cx="8352928" cy="101687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 l="13473" t="43109" r="14861" b="49016"/>
          <a:stretch>
            <a:fillRect/>
          </a:stretch>
        </p:blipFill>
        <p:spPr bwMode="auto">
          <a:xfrm>
            <a:off x="395535" y="5373217"/>
            <a:ext cx="8352929" cy="5160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397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Conclusies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179512" y="1391606"/>
            <a:ext cx="8748587" cy="5204137"/>
          </a:xfrm>
        </p:spPr>
        <p:txBody>
          <a:bodyPr/>
          <a:lstStyle/>
          <a:p>
            <a:pPr marL="0" indent="0" eaLnBrk="1" hangingPunct="1">
              <a:buNone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marL="0" indent="0" eaLnBrk="1" hangingPunct="1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Nog een interessante bevinding:</a:t>
            </a:r>
          </a:p>
          <a:p>
            <a:pPr marL="0" indent="0" eaLnBrk="1" hangingPunct="1">
              <a:buNone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marL="0" indent="0" eaLnBrk="1" hangingPunct="1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	</a:t>
            </a: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</p:txBody>
      </p:sp>
      <p:pic>
        <p:nvPicPr>
          <p:cNvPr id="4" name="Afbeelding 3"/>
          <p:cNvPicPr/>
          <p:nvPr/>
        </p:nvPicPr>
        <p:blipFill rotWithShape="1">
          <a:blip r:embed="rId3" cstate="print"/>
          <a:srcRect r="8430" b="16406"/>
          <a:stretch/>
        </p:blipFill>
        <p:spPr bwMode="auto">
          <a:xfrm>
            <a:off x="1547664" y="2492896"/>
            <a:ext cx="6768752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619672" y="6488668"/>
            <a:ext cx="669674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        </a:t>
            </a:r>
            <a:r>
              <a:rPr lang="nl-NL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Initiatie tijdstip </a:t>
            </a:r>
            <a:r>
              <a:rPr lang="nl-NL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chats</a:t>
            </a:r>
            <a:r>
              <a:rPr lang="nl-NL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, uitgezet per jaar</a:t>
            </a:r>
          </a:p>
        </p:txBody>
      </p:sp>
    </p:spTree>
    <p:extLst>
      <p:ext uri="{BB962C8B-B14F-4D97-AF65-F5344CB8AC3E}">
        <p14:creationId xmlns:p14="http://schemas.microsoft.com/office/powerpoint/2010/main" val="520222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Conclusies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179512" y="1391606"/>
            <a:ext cx="8748587" cy="52041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	</a:t>
            </a: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</p:txBody>
      </p:sp>
      <p:sp>
        <p:nvSpPr>
          <p:cNvPr id="5122" name="Tekstvak 53"/>
          <p:cNvSpPr txBox="1">
            <a:spLocks/>
          </p:cNvSpPr>
          <p:nvPr/>
        </p:nvSpPr>
        <p:spPr bwMode="auto">
          <a:xfrm>
            <a:off x="288032" y="1916832"/>
            <a:ext cx="8388424" cy="864096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ndara" pitchFamily="34" charset="0"/>
                <a:cs typeface="Arial" pitchFamily="34" charset="0"/>
              </a:rPr>
              <a:t>Er is meer kennisuitwisseling nodig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0" i="1" dirty="0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Met name </a:t>
            </a:r>
            <a:r>
              <a:rPr kumimoji="0" lang="nl-NL" sz="2400" b="0" i="1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ndara" pitchFamily="34" charset="0"/>
                <a:cs typeface="Arial" pitchFamily="34" charset="0"/>
              </a:rPr>
              <a:t>over digitale</a:t>
            </a:r>
            <a:r>
              <a:rPr kumimoji="0" lang="nl-NL" sz="2400" b="0" i="1" u="none" strike="noStrike" cap="none" normalizeH="0" dirty="0">
                <a:ln>
                  <a:noFill/>
                </a:ln>
                <a:solidFill>
                  <a:srgbClr val="365F91"/>
                </a:solidFill>
                <a:effectLst/>
                <a:latin typeface="Candara" pitchFamily="34" charset="0"/>
                <a:cs typeface="Arial" pitchFamily="34" charset="0"/>
              </a:rPr>
              <a:t> functies zoals het forum</a:t>
            </a:r>
            <a:endParaRPr kumimoji="0" lang="nl-NL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53"/>
          <p:cNvSpPr txBox="1">
            <a:spLocks/>
          </p:cNvSpPr>
          <p:nvPr/>
        </p:nvSpPr>
        <p:spPr bwMode="auto">
          <a:xfrm>
            <a:off x="251520" y="3140968"/>
            <a:ext cx="8388424" cy="864096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0" dirty="0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Antwoorden mogen uitgebreid worden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1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ndara" pitchFamily="34" charset="0"/>
                <a:cs typeface="Arial" pitchFamily="34" charset="0"/>
              </a:rPr>
              <a:t>Met</a:t>
            </a:r>
            <a:r>
              <a:rPr kumimoji="0" lang="nl-NL" sz="2400" b="0" i="1" u="none" strike="noStrike" cap="none" normalizeH="0" dirty="0">
                <a:ln>
                  <a:noFill/>
                </a:ln>
                <a:solidFill>
                  <a:srgbClr val="365F91"/>
                </a:solidFill>
                <a:effectLst/>
                <a:latin typeface="Candara" pitchFamily="34" charset="0"/>
                <a:cs typeface="Arial" pitchFamily="34" charset="0"/>
              </a:rPr>
              <a:t> name met directe </a:t>
            </a:r>
            <a:r>
              <a:rPr kumimoji="0" lang="nl-NL" sz="2400" b="0" i="1" u="none" strike="noStrike" cap="none" normalizeH="0" dirty="0" err="1">
                <a:ln>
                  <a:noFill/>
                </a:ln>
                <a:solidFill>
                  <a:srgbClr val="365F91"/>
                </a:solidFill>
                <a:effectLst/>
                <a:latin typeface="Candara" pitchFamily="34" charset="0"/>
                <a:cs typeface="Arial" pitchFamily="34" charset="0"/>
              </a:rPr>
              <a:t>URLs</a:t>
            </a:r>
            <a:endParaRPr kumimoji="0" lang="nl-NL" sz="2400" b="0" i="1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Tekstvak 53"/>
          <p:cNvSpPr txBox="1">
            <a:spLocks/>
          </p:cNvSpPr>
          <p:nvPr/>
        </p:nvSpPr>
        <p:spPr bwMode="auto">
          <a:xfrm>
            <a:off x="251520" y="4365104"/>
            <a:ext cx="8388424" cy="864096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0" dirty="0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Doorverwijzingen kunnen vergemakkelijkt worden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0" i="1" dirty="0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Door niet te wisselen van medium en door </a:t>
            </a:r>
            <a:r>
              <a:rPr lang="nl-NL" sz="2400" b="0" i="1" dirty="0" err="1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proactiever</a:t>
            </a:r>
            <a:r>
              <a:rPr lang="nl-NL" sz="2400" b="0" i="1" dirty="0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 te zijn</a:t>
            </a:r>
            <a:r>
              <a:rPr lang="nl-NL" sz="2400" b="0" dirty="0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 </a:t>
            </a:r>
            <a:endParaRPr kumimoji="0" lang="nl-NL" sz="2400" b="0" i="1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7" name="Tekstvak 53"/>
          <p:cNvSpPr txBox="1">
            <a:spLocks/>
          </p:cNvSpPr>
          <p:nvPr/>
        </p:nvSpPr>
        <p:spPr bwMode="auto">
          <a:xfrm>
            <a:off x="251520" y="5661248"/>
            <a:ext cx="8388424" cy="864096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0" dirty="0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(Her)overweeg het uitbreiden van de </a:t>
            </a:r>
            <a:r>
              <a:rPr lang="nl-NL" sz="2400" b="0" dirty="0" err="1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chaturen</a:t>
            </a:r>
            <a:endParaRPr lang="nl-NL" sz="2400" b="0" dirty="0">
              <a:solidFill>
                <a:srgbClr val="365F91"/>
              </a:solidFill>
              <a:latin typeface="Candar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b="0" i="1" dirty="0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Bijvoorbeeld met een ochtend- of </a:t>
            </a:r>
            <a:r>
              <a:rPr lang="nl-NL" sz="2400" b="0" i="1" dirty="0" err="1">
                <a:solidFill>
                  <a:srgbClr val="365F91"/>
                </a:solidFill>
                <a:latin typeface="Candara" pitchFamily="34" charset="0"/>
                <a:cs typeface="Arial" pitchFamily="34" charset="0"/>
              </a:rPr>
              <a:t>middagchat</a:t>
            </a:r>
            <a:endParaRPr kumimoji="0" lang="nl-NL" sz="2400" b="0" i="1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22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Nog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wat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algemene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cijfers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179512" y="1391606"/>
            <a:ext cx="8748587" cy="520413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None/>
            </a:pPr>
            <a:r>
              <a:rPr lang="nl-NL" sz="2800" b="1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De gemeten reactietijd:</a:t>
            </a:r>
            <a:endParaRPr lang="nl-NL" sz="2800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</p:txBody>
      </p:sp>
      <p:pic>
        <p:nvPicPr>
          <p:cNvPr id="6" name="Afbeelding 5"/>
          <p:cNvPicPr/>
          <p:nvPr/>
        </p:nvPicPr>
        <p:blipFill rotWithShape="1">
          <a:blip r:embed="rId3" cstate="print"/>
          <a:srcRect l="40395" t="21744" r="38478" b="52584"/>
          <a:stretch/>
        </p:blipFill>
        <p:spPr bwMode="auto">
          <a:xfrm>
            <a:off x="0" y="3284984"/>
            <a:ext cx="3347864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3275" y="3140968"/>
            <a:ext cx="58007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460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Nog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wat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algemene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cijfers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0" y="1391606"/>
            <a:ext cx="8928099" cy="5204137"/>
          </a:xfrm>
        </p:spPr>
        <p:txBody>
          <a:bodyPr/>
          <a:lstStyle/>
          <a:p>
            <a:pPr eaLnBrk="1" hangingPunct="1">
              <a:buNone/>
            </a:pPr>
            <a:endParaRPr lang="nl-NL" sz="2800" b="1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None/>
            </a:pPr>
            <a:r>
              <a:rPr lang="nl-NL" sz="2800" b="1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De aanwezigheid van kwaliteitskenmerken:</a:t>
            </a:r>
            <a:endParaRPr lang="nl-NL" sz="2800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</p:txBody>
      </p:sp>
      <p:pic>
        <p:nvPicPr>
          <p:cNvPr id="8" name="Afbeelding 7"/>
          <p:cNvPicPr/>
          <p:nvPr/>
        </p:nvPicPr>
        <p:blipFill rotWithShape="1">
          <a:blip r:embed="rId3" cstate="print"/>
          <a:srcRect l="24407" t="30753" r="36611" b="30955"/>
          <a:stretch/>
        </p:blipFill>
        <p:spPr bwMode="auto">
          <a:xfrm>
            <a:off x="2123728" y="2348880"/>
            <a:ext cx="7020272" cy="4509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8460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 rotWithShape="1">
          <a:blip r:embed="rId2" cstate="print"/>
          <a:srcRect l="24407" t="30753" r="36611" b="30955"/>
          <a:stretch/>
        </p:blipFill>
        <p:spPr bwMode="auto">
          <a:xfrm>
            <a:off x="611560" y="1628800"/>
            <a:ext cx="8208912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3815408" y="0"/>
            <a:ext cx="5328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Kwaliteitskenmerken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611560" y="2780928"/>
            <a:ext cx="79928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>
                <a:solidFill>
                  <a:srgbClr val="FF9900"/>
                </a:solidFill>
              </a:rPr>
              <a:t>Bedankt</a:t>
            </a:r>
            <a:r>
              <a:rPr lang="en-US" sz="4400" dirty="0">
                <a:solidFill>
                  <a:srgbClr val="FF9900"/>
                </a:solidFill>
              </a:rPr>
              <a:t> </a:t>
            </a:r>
            <a:r>
              <a:rPr lang="en-US" sz="4400" dirty="0" err="1">
                <a:solidFill>
                  <a:srgbClr val="FF9900"/>
                </a:solidFill>
              </a:rPr>
              <a:t>voor</a:t>
            </a:r>
            <a:r>
              <a:rPr lang="en-US" sz="4400" dirty="0">
                <a:solidFill>
                  <a:srgbClr val="FF9900"/>
                </a:solidFill>
              </a:rPr>
              <a:t> </a:t>
            </a:r>
            <a:r>
              <a:rPr lang="en-US" sz="4400" dirty="0" err="1">
                <a:solidFill>
                  <a:srgbClr val="FF9900"/>
                </a:solidFill>
              </a:rPr>
              <a:t>jullie</a:t>
            </a:r>
            <a:r>
              <a:rPr lang="en-US" sz="4400" dirty="0">
                <a:solidFill>
                  <a:srgbClr val="FF9900"/>
                </a:solidFill>
              </a:rPr>
              <a:t> </a:t>
            </a:r>
            <a:r>
              <a:rPr lang="en-US" sz="4400" dirty="0" err="1">
                <a:solidFill>
                  <a:srgbClr val="FF9900"/>
                </a:solidFill>
              </a:rPr>
              <a:t>aandacht</a:t>
            </a:r>
            <a:r>
              <a:rPr lang="en-US" sz="4400" dirty="0">
                <a:solidFill>
                  <a:srgbClr val="FF9900"/>
                </a:solidFill>
              </a:rPr>
              <a:t>!</a:t>
            </a:r>
            <a:endParaRPr lang="en-US" sz="3600" i="1" dirty="0">
              <a:solidFill>
                <a:srgbClr val="FF99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580526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https://www.jongarchivarissen.nl/stemmen/</a:t>
            </a:r>
            <a:r>
              <a:rPr lang="nl-NL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9900"/>
                </a:solidFill>
              </a:rPr>
              <a:t>Het </a:t>
            </a:r>
            <a:r>
              <a:rPr lang="en-US" sz="3600" dirty="0" err="1">
                <a:solidFill>
                  <a:srgbClr val="FF9900"/>
                </a:solidFill>
              </a:rPr>
              <a:t>onderzoek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179512" y="1391606"/>
            <a:ext cx="8748587" cy="520413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Doel:</a:t>
            </a:r>
          </a:p>
          <a:p>
            <a:pPr marL="0" indent="0" eaLnBrk="1" hangingPunct="1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Via wetenschappelijk onderzoek komen tot verbeteringsmogelijkheden</a:t>
            </a:r>
          </a:p>
          <a:p>
            <a:pPr marL="0" indent="0" eaLnBrk="1" hangingPunct="1">
              <a:buNone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Methode:</a:t>
            </a:r>
          </a:p>
          <a:p>
            <a:pPr marL="0" indent="0" eaLnBrk="1" hangingPunct="1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Statistische inhoudsanalyse én observaties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9900"/>
                </a:solidFill>
              </a:rPr>
              <a:t>Het </a:t>
            </a:r>
            <a:r>
              <a:rPr lang="en-US" sz="3600" dirty="0" err="1">
                <a:solidFill>
                  <a:srgbClr val="FF9900"/>
                </a:solidFill>
              </a:rPr>
              <a:t>onderzoek</a:t>
            </a:r>
            <a:endParaRPr lang="en-US" sz="3600" dirty="0">
              <a:solidFill>
                <a:srgbClr val="FF99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464" t="26517" r="24702" b="16329"/>
          <a:stretch>
            <a:fillRect/>
          </a:stretch>
        </p:blipFill>
        <p:spPr bwMode="auto">
          <a:xfrm>
            <a:off x="899592" y="1412776"/>
            <a:ext cx="7308304" cy="4754937"/>
          </a:xfrm>
          <a:prstGeom prst="rect">
            <a:avLst/>
          </a:prstGeom>
          <a:ln w="38100" cap="sq">
            <a:solidFill>
              <a:srgbClr val="FF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9900"/>
                </a:solidFill>
              </a:rPr>
              <a:t>Het </a:t>
            </a:r>
            <a:r>
              <a:rPr lang="en-US" sz="3600" dirty="0" err="1">
                <a:solidFill>
                  <a:srgbClr val="FF9900"/>
                </a:solidFill>
              </a:rPr>
              <a:t>onderzoek</a:t>
            </a:r>
            <a:endParaRPr lang="en-US" sz="3600" dirty="0">
              <a:solidFill>
                <a:srgbClr val="FF99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9924" t="17719" r="16985" b="50034"/>
          <a:stretch>
            <a:fillRect/>
          </a:stretch>
        </p:blipFill>
        <p:spPr bwMode="auto">
          <a:xfrm>
            <a:off x="827584" y="4365104"/>
            <a:ext cx="7517423" cy="2160240"/>
          </a:xfrm>
          <a:prstGeom prst="rect">
            <a:avLst/>
          </a:prstGeom>
          <a:ln w="38100" cap="sq">
            <a:solidFill>
              <a:srgbClr val="FF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39767" r="43713" b="20545"/>
          <a:stretch/>
        </p:blipFill>
        <p:spPr bwMode="auto">
          <a:xfrm>
            <a:off x="323528" y="2060848"/>
            <a:ext cx="4447503" cy="1916832"/>
          </a:xfrm>
          <a:prstGeom prst="rect">
            <a:avLst/>
          </a:prstGeom>
          <a:ln w="38100" cap="sq">
            <a:solidFill>
              <a:srgbClr val="FF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148064" y="39330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dirty="0"/>
              <a:t>Categoriebeschrijving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23528" y="16288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dirty="0"/>
              <a:t>Coderingssleutel</a:t>
            </a:r>
          </a:p>
        </p:txBody>
      </p:sp>
    </p:spTree>
    <p:extLst>
      <p:ext uri="{BB962C8B-B14F-4D97-AF65-F5344CB8AC3E}">
        <p14:creationId xmlns:p14="http://schemas.microsoft.com/office/powerpoint/2010/main" val="351261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Enkele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cijfers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179512" y="1391606"/>
            <a:ext cx="8748587" cy="520413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nl-NL" sz="2800" b="1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0% </a:t>
            </a:r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van de </a:t>
            </a:r>
            <a:r>
              <a:rPr lang="nl-NL" sz="2800" dirty="0" err="1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chatters</a:t>
            </a:r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 sloot negatief af</a:t>
            </a:r>
          </a:p>
          <a:p>
            <a:pPr eaLnBrk="1" hangingPunct="1">
              <a:buFont typeface="Arial" charset="0"/>
              <a:buChar char="•"/>
            </a:pPr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Maar </a:t>
            </a:r>
            <a:r>
              <a:rPr lang="nl-NL" sz="2800" b="1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0,4% </a:t>
            </a:r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van alle </a:t>
            </a:r>
            <a:r>
              <a:rPr lang="nl-NL" sz="2800" dirty="0" err="1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chats</a:t>
            </a:r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 zijn over het hoofd gezien</a:t>
            </a:r>
          </a:p>
          <a:p>
            <a:pPr eaLnBrk="1" hangingPunct="1">
              <a:buFont typeface="Arial" charset="0"/>
              <a:buChar char="•"/>
            </a:pPr>
            <a:r>
              <a:rPr lang="nl-NL" sz="2800" b="1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72% </a:t>
            </a:r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van de </a:t>
            </a:r>
            <a:r>
              <a:rPr lang="nl-NL" sz="2800" dirty="0" err="1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chatters</a:t>
            </a:r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ZapfHumnst BT" pitchFamily="34" charset="0"/>
              </a:rPr>
              <a:t> heeft een volledig antwoord ontvangen</a:t>
            </a: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6264696" cy="2952328"/>
          </a:xfrm>
          <a:prstGeom prst="rect">
            <a:avLst/>
          </a:prstGeom>
          <a:ln w="38100" cap="sq">
            <a:solidFill>
              <a:srgbClr val="FF9900"/>
            </a:solidFill>
            <a:prstDash val="solid"/>
            <a:miter lim="800000"/>
          </a:ln>
          <a:effectLst/>
        </p:spPr>
      </p:pic>
      <p:sp>
        <p:nvSpPr>
          <p:cNvPr id="5" name="Tekstvak 4"/>
          <p:cNvSpPr txBox="1"/>
          <p:nvPr/>
        </p:nvSpPr>
        <p:spPr>
          <a:xfrm>
            <a:off x="2915816" y="6381328"/>
            <a:ext cx="6048672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Aandeel </a:t>
            </a:r>
            <a:r>
              <a:rPr lang="nl-NL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chats</a:t>
            </a:r>
            <a:r>
              <a:rPr lang="nl-NL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met een te lange wachttijd (&gt; 60 sec)</a:t>
            </a:r>
          </a:p>
        </p:txBody>
      </p:sp>
    </p:spTree>
    <p:extLst>
      <p:ext uri="{BB962C8B-B14F-4D97-AF65-F5344CB8AC3E}">
        <p14:creationId xmlns:p14="http://schemas.microsoft.com/office/powerpoint/2010/main" val="400846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Enkele</a:t>
            </a:r>
            <a:r>
              <a:rPr lang="en-US" sz="3600" dirty="0">
                <a:solidFill>
                  <a:srgbClr val="FF9900"/>
                </a:solidFill>
              </a:rPr>
              <a:t> </a:t>
            </a:r>
            <a:r>
              <a:rPr lang="en-US" sz="3600" dirty="0" err="1">
                <a:solidFill>
                  <a:srgbClr val="FF9900"/>
                </a:solidFill>
              </a:rPr>
              <a:t>cijfers</a:t>
            </a:r>
            <a:endParaRPr lang="en-US" sz="3600" dirty="0">
              <a:solidFill>
                <a:srgbClr val="FF9900"/>
              </a:solidFill>
            </a:endParaRPr>
          </a:p>
        </p:txBody>
      </p:sp>
      <p:pic>
        <p:nvPicPr>
          <p:cNvPr id="8" name="Afbeelding 7"/>
          <p:cNvPicPr/>
          <p:nvPr/>
        </p:nvPicPr>
        <p:blipFill>
          <a:blip r:embed="rId3" cstate="print"/>
          <a:srcRect r="64459"/>
          <a:stretch>
            <a:fillRect/>
          </a:stretch>
        </p:blipFill>
        <p:spPr bwMode="auto">
          <a:xfrm>
            <a:off x="1403648" y="1844824"/>
            <a:ext cx="212372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/>
          <p:nvPr/>
        </p:nvPicPr>
        <p:blipFill>
          <a:blip r:embed="rId4" cstate="print"/>
          <a:srcRect l="12051" r="66258"/>
          <a:stretch>
            <a:fillRect/>
          </a:stretch>
        </p:blipFill>
        <p:spPr bwMode="auto">
          <a:xfrm>
            <a:off x="3275856" y="1844824"/>
            <a:ext cx="1296144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15"/>
          <p:cNvPicPr/>
          <p:nvPr/>
        </p:nvPicPr>
        <p:blipFill>
          <a:blip r:embed="rId5" cstate="print"/>
          <a:srcRect l="10846" r="60254" b="-1724"/>
          <a:stretch>
            <a:fillRect/>
          </a:stretch>
        </p:blipFill>
        <p:spPr bwMode="auto">
          <a:xfrm>
            <a:off x="4427984" y="1755576"/>
            <a:ext cx="1656184" cy="50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6"/>
          <p:cNvPicPr/>
          <p:nvPr/>
        </p:nvPicPr>
        <p:blipFill>
          <a:blip r:embed="rId6" cstate="print"/>
          <a:srcRect l="64461" b="78965"/>
          <a:stretch>
            <a:fillRect/>
          </a:stretch>
        </p:blipFill>
        <p:spPr bwMode="auto">
          <a:xfrm>
            <a:off x="6084168" y="1988840"/>
            <a:ext cx="2123579" cy="10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393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Tevredenheid</a:t>
            </a:r>
            <a:r>
              <a:rPr lang="en-US" sz="3600" dirty="0">
                <a:solidFill>
                  <a:srgbClr val="FF9900"/>
                </a:solidFill>
              </a:rPr>
              <a:t> &amp; </a:t>
            </a:r>
            <a:r>
              <a:rPr lang="en-US" sz="3600" dirty="0" err="1">
                <a:solidFill>
                  <a:srgbClr val="FF9900"/>
                </a:solidFill>
              </a:rPr>
              <a:t>klantreis</a:t>
            </a:r>
            <a:endParaRPr lang="en-US" sz="3600" dirty="0">
              <a:solidFill>
                <a:srgbClr val="FF9900"/>
              </a:solidFill>
            </a:endParaRP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87981614-5221-44C6-928F-4B4A1EC8F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34437"/>
            <a:ext cx="9144000" cy="524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047656" y="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/>
              <a:t>Mede mogelijk gemaakt door Christian</a:t>
            </a:r>
          </a:p>
        </p:txBody>
      </p:sp>
    </p:spTree>
    <p:extLst>
      <p:ext uri="{BB962C8B-B14F-4D97-AF65-F5344CB8AC3E}">
        <p14:creationId xmlns:p14="http://schemas.microsoft.com/office/powerpoint/2010/main" val="379343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0" y="750257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ZapfHumnst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9900"/>
                </a:solidFill>
              </a:rPr>
              <a:t>Tevredenheid</a:t>
            </a:r>
            <a:r>
              <a:rPr lang="en-US" sz="3600" dirty="0">
                <a:solidFill>
                  <a:srgbClr val="FF9900"/>
                </a:solidFill>
              </a:rPr>
              <a:t> &amp; </a:t>
            </a:r>
            <a:r>
              <a:rPr lang="en-US" sz="3600" dirty="0" err="1">
                <a:solidFill>
                  <a:srgbClr val="FF9900"/>
                </a:solidFill>
              </a:rPr>
              <a:t>klantreis</a:t>
            </a:r>
            <a:endParaRPr lang="en-US" sz="3600" dirty="0">
              <a:solidFill>
                <a:srgbClr val="FF9900"/>
              </a:solidFill>
            </a:endParaRPr>
          </a:p>
        </p:txBody>
      </p:sp>
      <p:sp>
        <p:nvSpPr>
          <p:cNvPr id="3078" name="Rectangle 22"/>
          <p:cNvSpPr>
            <a:spLocks noGrp="1" noChangeArrowheads="1"/>
          </p:cNvSpPr>
          <p:nvPr>
            <p:ph idx="1"/>
          </p:nvPr>
        </p:nvSpPr>
        <p:spPr>
          <a:xfrm>
            <a:off x="179512" y="1391606"/>
            <a:ext cx="8748587" cy="520413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nl-NL" dirty="0">
              <a:solidFill>
                <a:schemeClr val="bg2">
                  <a:lumMod val="50000"/>
                </a:schemeClr>
              </a:solidFill>
              <a:latin typeface="ZapfHumnst B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2771" r="20549" b="33543"/>
          <a:stretch/>
        </p:blipFill>
        <p:spPr bwMode="auto">
          <a:xfrm>
            <a:off x="306041" y="1628800"/>
            <a:ext cx="8586439" cy="4493941"/>
          </a:xfrm>
          <a:prstGeom prst="rect">
            <a:avLst/>
          </a:prstGeom>
          <a:ln w="38100" cap="sq">
            <a:solidFill>
              <a:srgbClr val="FF99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047656" y="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/>
              <a:t>Mede mogelijk gemaakt door Christian</a:t>
            </a:r>
          </a:p>
        </p:txBody>
      </p:sp>
    </p:spTree>
    <p:extLst>
      <p:ext uri="{BB962C8B-B14F-4D97-AF65-F5344CB8AC3E}">
        <p14:creationId xmlns:p14="http://schemas.microsoft.com/office/powerpoint/2010/main" val="357920865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Humns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Humnst BT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444</TotalTime>
  <Words>532</Words>
  <Application>Microsoft Office PowerPoint</Application>
  <PresentationFormat>Diavoorstelling (4:3)</PresentationFormat>
  <Paragraphs>267</Paragraphs>
  <Slides>27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Candara</vt:lpstr>
      <vt:lpstr>Times New Roman</vt:lpstr>
      <vt:lpstr>ZapfHumnst BT</vt:lpstr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Hilde Jansma</dc:creator>
  <cp:lastModifiedBy>Hilde Jansma</cp:lastModifiedBy>
  <cp:revision>58</cp:revision>
  <dcterms:created xsi:type="dcterms:W3CDTF">2018-11-08T14:27:16Z</dcterms:created>
  <dcterms:modified xsi:type="dcterms:W3CDTF">2019-05-15T10:08:09Z</dcterms:modified>
</cp:coreProperties>
</file>